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39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08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33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436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754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371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47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87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55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8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37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819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19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22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48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311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168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8873-4BA6-4A94-9047-4A42BBF76307}" type="datetimeFigureOut">
              <a:rPr lang="el-GR" smtClean="0"/>
              <a:t>4/10/2022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E8BD4-DEA7-43D3-AEB0-49942EB51C2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418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register.unipi.gr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sis-portal.unipi.gr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delos365.grnet.gr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22xxx@unipi.gr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id.minedu.gov.gr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272" y="1147924"/>
            <a:ext cx="8138161" cy="3257822"/>
          </a:xfrm>
        </p:spPr>
        <p:txBody>
          <a:bodyPr/>
          <a:lstStyle/>
          <a:p>
            <a:r>
              <a:rPr lang="el-GR" sz="4400" dirty="0" smtClean="0"/>
              <a:t>ΟΔΗΓΙΕΣ ΔΗΜΙΟΥΡΓΙΑΣ ΚΑΙ ΕΝΕΡΓΟΠΟΙΗΣΗΣ ΙΔΡΥΜΑΤΙΚΟΥ ΛΟΓΑΡΙΑΣΜΟΥ</a:t>
            </a:r>
            <a:endParaRPr lang="el-GR" sz="4400" dirty="0"/>
          </a:p>
        </p:txBody>
      </p:sp>
      <p:pic>
        <p:nvPicPr>
          <p:cNvPr id="4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66503" y="0"/>
            <a:ext cx="2976371" cy="10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7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000" b="1" dirty="0" smtClean="0"/>
              <a:t>ΒΗΜΑ 1</a:t>
            </a:r>
            <a:r>
              <a:rPr lang="el-GR" sz="2000" b="1" baseline="30000" dirty="0" smtClean="0"/>
              <a:t>Ο : </a:t>
            </a:r>
            <a:r>
              <a:rPr lang="el-GR" sz="2000" b="1" dirty="0" smtClean="0"/>
              <a:t> </a:t>
            </a:r>
            <a:r>
              <a:rPr lang="en-US" sz="2000" b="1" dirty="0"/>
              <a:t>U-REGISTER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b="1" dirty="0"/>
              <a:t/>
            </a:r>
            <a:br>
              <a:rPr lang="el-GR" sz="2000" b="1" dirty="0"/>
            </a:br>
            <a:r>
              <a:rPr lang="en-US" sz="2000" b="1" dirty="0">
                <a:hlinkClick r:id="rId2"/>
              </a:rPr>
              <a:t>https://uregister.unipi.gr</a:t>
            </a:r>
            <a:r>
              <a:rPr lang="el-GR" sz="2000" b="1" dirty="0"/>
              <a:t> </a:t>
            </a:r>
            <a:br>
              <a:rPr lang="el-GR" sz="2000" b="1" dirty="0"/>
            </a:br>
            <a:endParaRPr lang="el-G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1957138"/>
            <a:ext cx="4698358" cy="490086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l-GR" dirty="0"/>
              <a:t>Η ενεργοποίηση του λογαριασμού σας στην εφαρμογή </a:t>
            </a:r>
            <a:r>
              <a:rPr lang="en-US" b="1" dirty="0"/>
              <a:t>u- Register</a:t>
            </a:r>
            <a:r>
              <a:rPr lang="el-GR" dirty="0"/>
              <a:t> είναι απαραίτητη για την </a:t>
            </a:r>
            <a:r>
              <a:rPr lang="el-GR" dirty="0" smtClean="0"/>
              <a:t>απόκτηση πρόσβασης: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l-GR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dirty="0" smtClean="0"/>
              <a:t>στον </a:t>
            </a:r>
            <a:r>
              <a:rPr lang="el-GR" dirty="0"/>
              <a:t>προσωπικό σας φοιτητικό λογαριασμό </a:t>
            </a:r>
            <a:endParaRPr lang="el-GR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dirty="0" smtClean="0"/>
              <a:t>στις </a:t>
            </a:r>
            <a:r>
              <a:rPr lang="el-GR" dirty="0"/>
              <a:t>ηλεκτρονικές υπηρεσίες του Πανεπιστημίου </a:t>
            </a:r>
          </a:p>
          <a:p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2" y="1957138"/>
            <a:ext cx="6597877" cy="490086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1100" dirty="0" smtClean="0"/>
              <a:t>Με </a:t>
            </a:r>
            <a:r>
              <a:rPr lang="el-GR" sz="1100" dirty="0"/>
              <a:t>τη χρήση του </a:t>
            </a:r>
            <a:r>
              <a:rPr lang="el-GR" sz="1200" b="1" u="sng" dirty="0"/>
              <a:t>κινητού τηλεφώνου ή του email </a:t>
            </a:r>
            <a:r>
              <a:rPr lang="el-GR" sz="1100" dirty="0"/>
              <a:t>που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100" dirty="0"/>
              <a:t>δηλώσατε στο σύστημα του Υπουργείου, θα μπορέσετε να δημιουργήσετε τον ιδρυματικό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100" dirty="0"/>
              <a:t>σας λογαριασμό. Εκεί το σύστημα θα σας αποδώσει τον </a:t>
            </a:r>
            <a:r>
              <a:rPr lang="el-GR" sz="1100" b="1" dirty="0"/>
              <a:t>κωδικό χρήστη (</a:t>
            </a:r>
            <a:r>
              <a:rPr lang="el-GR" sz="1100" b="1" dirty="0" err="1"/>
              <a:t>username</a:t>
            </a:r>
            <a:r>
              <a:rPr lang="el-GR" sz="1100" b="1" dirty="0"/>
              <a:t>)</a:t>
            </a:r>
            <a:r>
              <a:rPr lang="el-GR" sz="1100" dirty="0"/>
              <a:t> σας και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100" dirty="0"/>
              <a:t>θα σας δώσει τη δυνατότητα να </a:t>
            </a:r>
            <a:r>
              <a:rPr lang="el-GR" sz="1100" b="1" dirty="0"/>
              <a:t>εισάγετε τον κωδικό πρόσβασης (</a:t>
            </a:r>
            <a:r>
              <a:rPr lang="el-GR" sz="1100" b="1" dirty="0" err="1"/>
              <a:t>password</a:t>
            </a:r>
            <a:r>
              <a:rPr lang="el-GR" sz="1100" b="1" dirty="0"/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100" dirty="0" smtClean="0"/>
              <a:t>Επίσης</a:t>
            </a:r>
            <a:r>
              <a:rPr lang="el-GR" sz="1100" dirty="0"/>
              <a:t>, θα </a:t>
            </a:r>
            <a:r>
              <a:rPr lang="el-GR" sz="1100" dirty="0" smtClean="0"/>
              <a:t>πρέπει να </a:t>
            </a:r>
            <a:r>
              <a:rPr lang="el-GR" sz="1100" dirty="0"/>
              <a:t>γνωρίζετε ότι το </a:t>
            </a:r>
            <a:r>
              <a:rPr lang="el-GR" sz="1100" dirty="0" err="1"/>
              <a:t>uregister</a:t>
            </a:r>
            <a:r>
              <a:rPr lang="el-GR" sz="1100" dirty="0"/>
              <a:t> επιβεβαιώνει ορισμένα στοιχεία (όπως πχ το email, το </a:t>
            </a:r>
            <a:r>
              <a:rPr lang="el-GR" sz="1100" dirty="0" smtClean="0"/>
              <a:t>κινητό, το </a:t>
            </a:r>
            <a:r>
              <a:rPr lang="el-GR" sz="1100" dirty="0"/>
              <a:t>ονοματεπώνυμο, το πατρώνυμο και τον ΑΜΚΑ σας), οπότε, εάν υπάρχει κάποιο λάθος </a:t>
            </a:r>
            <a:r>
              <a:rPr lang="el-GR" sz="1100" dirty="0" smtClean="0"/>
              <a:t>στα στοιχεία </a:t>
            </a:r>
            <a:r>
              <a:rPr lang="el-GR" sz="1100" dirty="0"/>
              <a:t>που έχετε καταχωρήσει στο σύστημα του Υπουργείου, πιθανά να </a:t>
            </a:r>
            <a:r>
              <a:rPr lang="el-GR" sz="1100" dirty="0" smtClean="0"/>
              <a:t>αντιμετωπίσετε πρόβλημα </a:t>
            </a:r>
            <a:r>
              <a:rPr lang="el-GR" sz="1100" dirty="0"/>
              <a:t>κατά τη δημιουργία του λογαριασμού και να χρειαστεί διόρθωση των </a:t>
            </a:r>
            <a:r>
              <a:rPr lang="el-GR" sz="1100" dirty="0" smtClean="0"/>
              <a:t>στοιχείων σας </a:t>
            </a:r>
            <a:r>
              <a:rPr lang="el-GR" sz="1100" dirty="0"/>
              <a:t>μέσω της Γραμματείας</a:t>
            </a:r>
            <a:r>
              <a:rPr lang="el-GR" sz="11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11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400" b="1" dirty="0" smtClean="0"/>
              <a:t>Η μορφή που θα έχει ο αριθμός μητρώου σας θα είναι: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400" b="1" dirty="0" smtClean="0"/>
              <a:t>Ν(κεφαλαίο, ελληνικό)22ΧΧΧ (</a:t>
            </a:r>
            <a:r>
              <a:rPr lang="el-GR" sz="1400" b="1" dirty="0" smtClean="0"/>
              <a:t>Ν2</a:t>
            </a:r>
            <a:r>
              <a:rPr lang="en-US" sz="1400" b="1" smtClean="0"/>
              <a:t>2</a:t>
            </a:r>
            <a:r>
              <a:rPr lang="el-GR" sz="1400" b="1" smtClean="0"/>
              <a:t>ΧΧΧ</a:t>
            </a:r>
            <a:r>
              <a:rPr lang="el-GR" sz="1400" b="1" dirty="0" smtClean="0"/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400" b="1" dirty="0" smtClean="0"/>
              <a:t>Η μορφή που θα έχει το </a:t>
            </a:r>
            <a:r>
              <a:rPr lang="en-US" sz="1400" b="1" dirty="0" smtClean="0"/>
              <a:t>username </a:t>
            </a:r>
            <a:r>
              <a:rPr lang="el-GR" sz="1400" b="1" dirty="0" smtClean="0"/>
              <a:t>σας θα είναι: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400" b="1" dirty="0" smtClean="0"/>
              <a:t>n(</a:t>
            </a:r>
            <a:r>
              <a:rPr lang="el-GR" sz="1400" b="1" dirty="0" smtClean="0"/>
              <a:t>μικρό, λατινικό)22ΧΧΧ (</a:t>
            </a:r>
            <a:r>
              <a:rPr lang="en-US" sz="1400" b="1" dirty="0" smtClean="0"/>
              <a:t>n2</a:t>
            </a:r>
            <a:r>
              <a:rPr lang="el-GR" sz="1400" b="1" dirty="0" smtClean="0"/>
              <a:t>2</a:t>
            </a:r>
            <a:r>
              <a:rPr lang="en-US" sz="1400" b="1" dirty="0" smtClean="0"/>
              <a:t>xxx)</a:t>
            </a:r>
            <a:endParaRPr lang="el-GR" sz="1400" b="1" dirty="0"/>
          </a:p>
        </p:txBody>
      </p:sp>
    </p:spTree>
    <p:extLst>
      <p:ext uri="{BB962C8B-B14F-4D97-AF65-F5344CB8AC3E}">
        <p14:creationId xmlns:p14="http://schemas.microsoft.com/office/powerpoint/2010/main" val="27070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ΒΗΜΑ 2</a:t>
            </a:r>
            <a:r>
              <a:rPr lang="el-GR" baseline="30000" dirty="0" smtClean="0"/>
              <a:t>Ο</a:t>
            </a:r>
            <a:r>
              <a:rPr lang="el-GR" dirty="0" smtClean="0"/>
              <a:t>:</a:t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n-US" dirty="0" smtClean="0"/>
              <a:t>students.unipi.gr 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Τι κάνουμε στο </a:t>
            </a:r>
            <a:r>
              <a:rPr lang="en-US" b="1" dirty="0">
                <a:hlinkClick r:id="rId2"/>
              </a:rPr>
              <a:t>sis-portal.unipi.gr</a:t>
            </a:r>
            <a:r>
              <a:rPr lang="el-GR" b="1" dirty="0" smtClean="0"/>
              <a:t>;</a:t>
            </a:r>
          </a:p>
          <a:p>
            <a:r>
              <a:rPr lang="el-GR" dirty="0" smtClean="0"/>
              <a:t>Εκδίδουμε οι ίδιοι πιστοποιητικά σπουδών</a:t>
            </a:r>
          </a:p>
          <a:p>
            <a:endParaRPr lang="el-GR" dirty="0" smtClean="0"/>
          </a:p>
          <a:p>
            <a:r>
              <a:rPr lang="el-GR" dirty="0" smtClean="0"/>
              <a:t>Κάνουμε δήλωση μαθημάτων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Ελέγχουμε τις βαθμολογίες μας</a:t>
            </a:r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" y="2177936"/>
            <a:ext cx="5321722" cy="3505366"/>
          </a:xfrm>
        </p:spPr>
      </p:pic>
    </p:spTree>
    <p:extLst>
      <p:ext uri="{BB962C8B-B14F-4D97-AF65-F5344CB8AC3E}">
        <p14:creationId xmlns:p14="http://schemas.microsoft.com/office/powerpoint/2010/main" val="262027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ΒΗΜΑ 3</a:t>
            </a:r>
            <a:r>
              <a:rPr lang="el-GR" baseline="30000" dirty="0" smtClean="0"/>
              <a:t>Ο</a:t>
            </a:r>
            <a:br>
              <a:rPr lang="el-GR" baseline="30000" dirty="0" smtClean="0"/>
            </a:br>
            <a:r>
              <a:rPr lang="el-GR" dirty="0" smtClean="0"/>
              <a:t> </a:t>
            </a:r>
            <a:r>
              <a:rPr lang="en-US" dirty="0" smtClean="0"/>
              <a:t>E-CLASS</a:t>
            </a:r>
            <a:endParaRPr lang="el-GR" dirty="0"/>
          </a:p>
        </p:txBody>
      </p:sp>
      <p:pic>
        <p:nvPicPr>
          <p:cNvPr id="5" name="object 10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22803" y="2336800"/>
            <a:ext cx="9230382" cy="3781367"/>
          </a:xfrm>
          <a:prstGeom prst="rect">
            <a:avLst/>
          </a:prstGeom>
        </p:spPr>
      </p:pic>
      <p:sp>
        <p:nvSpPr>
          <p:cNvPr id="6" name="object 12"/>
          <p:cNvSpPr txBox="1"/>
          <p:nvPr/>
        </p:nvSpPr>
        <p:spPr>
          <a:xfrm>
            <a:off x="6403317" y="3737362"/>
            <a:ext cx="12655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l-GR" sz="1200" b="1" spc="260" dirty="0" smtClean="0">
                <a:solidFill>
                  <a:srgbClr val="FF0000"/>
                </a:solidFill>
                <a:latin typeface="Arial"/>
                <a:cs typeface="Arial"/>
              </a:rPr>
              <a:t>ΚΛΙΚ ΕΔΩ</a:t>
            </a:r>
            <a:r>
              <a:rPr sz="1800" b="1" spc="26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30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4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ΒΗΜΑ 4</a:t>
            </a:r>
            <a:r>
              <a:rPr lang="el-GR" baseline="30000" dirty="0" smtClean="0"/>
              <a:t>Ο</a:t>
            </a:r>
            <a:r>
              <a:rPr lang="el-GR" dirty="0" smtClean="0"/>
              <a:t> : </a:t>
            </a:r>
            <a:br>
              <a:rPr lang="el-GR" dirty="0" smtClean="0"/>
            </a:br>
            <a:r>
              <a:rPr lang="en-US" dirty="0">
                <a:hlinkClick r:id="rId2"/>
              </a:rPr>
              <a:t>https://delos365.grnet.gr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Συνδεόμαστε κάνοντας χρήση του ιδρυματικού λογαριασμού</a:t>
            </a:r>
          </a:p>
          <a:p>
            <a:endParaRPr lang="el-GR" dirty="0"/>
          </a:p>
          <a:p>
            <a:r>
              <a:rPr lang="el-GR" dirty="0" smtClean="0"/>
              <a:t>Κατεβάζουμε το </a:t>
            </a:r>
            <a:r>
              <a:rPr lang="en-US" dirty="0" smtClean="0"/>
              <a:t>MS- TEAMS</a:t>
            </a:r>
            <a:endParaRPr lang="el-GR" dirty="0"/>
          </a:p>
        </p:txBody>
      </p:sp>
      <p:pic>
        <p:nvPicPr>
          <p:cNvPr id="7" name="object 14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1038" y="2622994"/>
            <a:ext cx="4697412" cy="302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ΒΗΜΑ 5</a:t>
            </a:r>
            <a:r>
              <a:rPr lang="el-GR" baseline="30000" dirty="0" smtClean="0"/>
              <a:t>Ο</a:t>
            </a:r>
            <a:r>
              <a:rPr lang="el-GR" dirty="0" smtClean="0"/>
              <a:t> :</a:t>
            </a:r>
            <a:br>
              <a:rPr lang="el-GR" dirty="0" smtClean="0"/>
            </a:br>
            <a:r>
              <a:rPr lang="en-US" dirty="0" smtClean="0"/>
              <a:t>MS- TEAMS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Ως </a:t>
            </a:r>
            <a:r>
              <a:rPr lang="en-US" dirty="0" smtClean="0"/>
              <a:t>e-mail </a:t>
            </a:r>
            <a:r>
              <a:rPr lang="el-GR" dirty="0" smtClean="0"/>
              <a:t>βάζουμε: 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n2</a:t>
            </a:r>
            <a:r>
              <a:rPr lang="el-GR" dirty="0" smtClean="0">
                <a:hlinkClick r:id="rId2"/>
              </a:rPr>
              <a:t>2</a:t>
            </a:r>
            <a:r>
              <a:rPr lang="en-US" dirty="0" smtClean="0">
                <a:hlinkClick r:id="rId2"/>
              </a:rPr>
              <a:t>xxx@unipi.gr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l-GR" dirty="0" smtClean="0"/>
              <a:t>Ως </a:t>
            </a:r>
            <a:r>
              <a:rPr lang="en-US" dirty="0" smtClean="0"/>
              <a:t>username:</a:t>
            </a:r>
          </a:p>
          <a:p>
            <a:pPr marL="0" indent="0">
              <a:buNone/>
            </a:pPr>
            <a:r>
              <a:rPr lang="en-US" dirty="0" smtClean="0"/>
              <a:t>n2</a:t>
            </a:r>
            <a:r>
              <a:rPr lang="el-GR" dirty="0" smtClean="0"/>
              <a:t>2</a:t>
            </a:r>
            <a:r>
              <a:rPr lang="en-US" dirty="0" smtClean="0"/>
              <a:t>XXX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603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15142"/>
            <a:ext cx="9613861" cy="121902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ΒΗΜΑ 6</a:t>
            </a:r>
            <a:r>
              <a:rPr lang="el-GR" baseline="30000" dirty="0" smtClean="0"/>
              <a:t>Ο</a:t>
            </a:r>
            <a:r>
              <a:rPr lang="el-GR" dirty="0" smtClean="0"/>
              <a:t>: </a:t>
            </a:r>
            <a:br>
              <a:rPr lang="el-GR" dirty="0" smtClean="0"/>
            </a:br>
            <a:r>
              <a:rPr lang="el-GR" dirty="0" smtClean="0"/>
              <a:t>ΑΚΑΔΗΜΑΪΚΗ ΤΑΥΤΟΤΗΤΑ</a:t>
            </a:r>
            <a:r>
              <a:rPr lang="en-US" dirty="0" smtClean="0"/>
              <a:t> &amp; </a:t>
            </a:r>
            <a:r>
              <a:rPr lang="el-GR" dirty="0" smtClean="0"/>
              <a:t>ΠΑΝΕΠΙΣΤΗΜΙΑΚΑ ΣΥΓΓΡΑΜΜΑΤΑ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11057251" cy="3599316"/>
          </a:xfrm>
        </p:spPr>
        <p:txBody>
          <a:bodyPr/>
          <a:lstStyle/>
          <a:p>
            <a:r>
              <a:rPr lang="en-US" b="1" dirty="0">
                <a:hlinkClick r:id="rId2"/>
              </a:rPr>
              <a:t>https://academicid.minedu.gov.gr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pPr marL="0" indent="0">
              <a:buNone/>
            </a:pPr>
            <a:endParaRPr lang="el-GR" b="1" dirty="0"/>
          </a:p>
          <a:p>
            <a:r>
              <a:rPr lang="en-US" b="1" dirty="0" smtClean="0"/>
              <a:t>eudoxus.gr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88239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77</TotalTime>
  <Words>284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</vt:lpstr>
      <vt:lpstr>Berlin</vt:lpstr>
      <vt:lpstr>ΟΔΗΓΙΕΣ ΔΗΜΙΟΥΡΓΙΑΣ ΚΑΙ ΕΝΕΡΓΟΠΟΙΗΣΗΣ ΙΔΡΥΜΑΤΙΚΟΥ ΛΟΓΑΡΙΑΣΜΟΥ</vt:lpstr>
      <vt:lpstr>ΒΗΜΑ 1Ο :  U-REGISTER  https://uregister.unipi.gr  </vt:lpstr>
      <vt:lpstr>ΒΗΜΑ 2Ο:  students.unipi.gr </vt:lpstr>
      <vt:lpstr>ΒΗΜΑ 3Ο  E-CLASS</vt:lpstr>
      <vt:lpstr>ΒΗΜΑ 4Ο :  https://delos365.grnet.gr/ </vt:lpstr>
      <vt:lpstr>ΒΗΜΑ 5Ο : MS- TEAMS</vt:lpstr>
      <vt:lpstr>ΒΗΜΑ 6Ο:  ΑΚΑΔΗΜΑΪΚΗ ΤΑΥΤΟΤΗΤΑ &amp; ΠΑΝΕΠΙΣΤΗΜΙΑΚΑ ΣΥΓΓΡΑΜΜΑΤΑ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ΟΔΗΓΙΕΣ ΔΗΜΙΟΥΡΓΙΑΣ ΚΑΙ ΕΝΕΡΓΟΠΟΙΗΣΗΣ ΙΔΡΥΜΑΤΙΚΟΥ ΛΟΓΑΡΙΑΣΜΟΥ</dc:title>
  <dc:creator>Μαρκέλλα Κουτσουράδη</dc:creator>
  <cp:lastModifiedBy>Μαρκέλλα Κουτσουράδη</cp:lastModifiedBy>
  <cp:revision>11</cp:revision>
  <dcterms:created xsi:type="dcterms:W3CDTF">2021-10-14T09:52:13Z</dcterms:created>
  <dcterms:modified xsi:type="dcterms:W3CDTF">2022-10-04T11:40:02Z</dcterms:modified>
</cp:coreProperties>
</file>